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60" r:id="rId5"/>
  </p:sldIdLst>
  <p:sldSz cx="43891200" cy="32918400"/>
  <p:notesSz cx="6858000" cy="9144000"/>
  <p:defaultTextStyle>
    <a:defPPr>
      <a:defRPr lang="en-US"/>
    </a:defPPr>
    <a:lvl1pPr marL="0" algn="l" defTabSz="1843430" rtl="0" eaLnBrk="1" latinLnBrk="0" hangingPunct="1">
      <a:defRPr sz="7258" kern="1200">
        <a:solidFill>
          <a:schemeClr val="tx1"/>
        </a:solidFill>
        <a:latin typeface="+mn-lt"/>
        <a:ea typeface="+mn-ea"/>
        <a:cs typeface="+mn-cs"/>
      </a:defRPr>
    </a:lvl1pPr>
    <a:lvl2pPr marL="1843430" algn="l" defTabSz="1843430" rtl="0" eaLnBrk="1" latinLnBrk="0" hangingPunct="1">
      <a:defRPr sz="7258" kern="1200">
        <a:solidFill>
          <a:schemeClr val="tx1"/>
        </a:solidFill>
        <a:latin typeface="+mn-lt"/>
        <a:ea typeface="+mn-ea"/>
        <a:cs typeface="+mn-cs"/>
      </a:defRPr>
    </a:lvl2pPr>
    <a:lvl3pPr marL="3686861" algn="l" defTabSz="1843430" rtl="0" eaLnBrk="1" latinLnBrk="0" hangingPunct="1">
      <a:defRPr sz="7258" kern="1200">
        <a:solidFill>
          <a:schemeClr val="tx1"/>
        </a:solidFill>
        <a:latin typeface="+mn-lt"/>
        <a:ea typeface="+mn-ea"/>
        <a:cs typeface="+mn-cs"/>
      </a:defRPr>
    </a:lvl3pPr>
    <a:lvl4pPr marL="5530291" algn="l" defTabSz="1843430" rtl="0" eaLnBrk="1" latinLnBrk="0" hangingPunct="1">
      <a:defRPr sz="7258" kern="1200">
        <a:solidFill>
          <a:schemeClr val="tx1"/>
        </a:solidFill>
        <a:latin typeface="+mn-lt"/>
        <a:ea typeface="+mn-ea"/>
        <a:cs typeface="+mn-cs"/>
      </a:defRPr>
    </a:lvl4pPr>
    <a:lvl5pPr marL="7373722" algn="l" defTabSz="1843430" rtl="0" eaLnBrk="1" latinLnBrk="0" hangingPunct="1">
      <a:defRPr sz="7258" kern="1200">
        <a:solidFill>
          <a:schemeClr val="tx1"/>
        </a:solidFill>
        <a:latin typeface="+mn-lt"/>
        <a:ea typeface="+mn-ea"/>
        <a:cs typeface="+mn-cs"/>
      </a:defRPr>
    </a:lvl5pPr>
    <a:lvl6pPr marL="9217152" algn="l" defTabSz="1843430" rtl="0" eaLnBrk="1" latinLnBrk="0" hangingPunct="1">
      <a:defRPr sz="7258" kern="1200">
        <a:solidFill>
          <a:schemeClr val="tx1"/>
        </a:solidFill>
        <a:latin typeface="+mn-lt"/>
        <a:ea typeface="+mn-ea"/>
        <a:cs typeface="+mn-cs"/>
      </a:defRPr>
    </a:lvl6pPr>
    <a:lvl7pPr marL="11060582" algn="l" defTabSz="1843430" rtl="0" eaLnBrk="1" latinLnBrk="0" hangingPunct="1">
      <a:defRPr sz="7258" kern="1200">
        <a:solidFill>
          <a:schemeClr val="tx1"/>
        </a:solidFill>
        <a:latin typeface="+mn-lt"/>
        <a:ea typeface="+mn-ea"/>
        <a:cs typeface="+mn-cs"/>
      </a:defRPr>
    </a:lvl7pPr>
    <a:lvl8pPr marL="12904013" algn="l" defTabSz="1843430" rtl="0" eaLnBrk="1" latinLnBrk="0" hangingPunct="1">
      <a:defRPr sz="7258" kern="1200">
        <a:solidFill>
          <a:schemeClr val="tx1"/>
        </a:solidFill>
        <a:latin typeface="+mn-lt"/>
        <a:ea typeface="+mn-ea"/>
        <a:cs typeface="+mn-cs"/>
      </a:defRPr>
    </a:lvl8pPr>
    <a:lvl9pPr marL="14747443" algn="l" defTabSz="1843430"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151130-7FE2-83DF-A56C-7732E2CD459C}" name="Alexander Bartella" initials="AB" userId="S::bartella@mcmaster.ca::46d083f7-fe8a-460a-846f-355afa5dce25" providerId="AD"/>
  <p188:author id="{E4350144-1E74-D53E-B416-1FF84515DAA3}" name="Ethan Cavallin" initials="EC" userId="S::cavalle@mcmaster.ca::11ab4fa5-c5e5-409c-b97a-adeb3de092a6" providerId="AD"/>
  <p188:author id="{4F03E64E-5C6F-D0D1-7572-CDF63E2E6A34}" name="Ramanesan Arunan" initials="RA" userId="S::arunanr@mcmaster.ca::952512e0-7c51-414b-b08d-3efd2824af21" providerId="AD"/>
  <p188:author id="{0AD6DAAF-5BDE-C017-4A98-959CED173E08}" name="Alex Bartella" initials="AB" userId="65d62d0e6c46db4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D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 d="100"/>
          <a:sy n="15" d="100"/>
        </p:scale>
        <p:origin x="1164" y="2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10"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extLst>
    <p:ext uri="{DCECCB84-F9BA-43D5-87BE-67443E8EF086}">
      <p15:sldGuideLst xmlns:p15="http://schemas.microsoft.com/office/powerpoint/2012/main">
        <p15:guide id="1" orient="horz" pos="10368">
          <p15:clr>
            <a:srgbClr val="FBAE40"/>
          </p15:clr>
        </p15:guide>
        <p15:guide id="2" pos="1382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82000"/>
                  </a:schemeClr>
                </a:solidFill>
              </a:defRPr>
            </a:lvl1pPr>
            <a:lvl2pPr marL="1645920" indent="0">
              <a:buNone/>
              <a:defRPr sz="7200">
                <a:solidFill>
                  <a:schemeClr val="tx1">
                    <a:tint val="82000"/>
                  </a:schemeClr>
                </a:solidFill>
              </a:defRPr>
            </a:lvl2pPr>
            <a:lvl3pPr marL="3291840" indent="0">
              <a:buNone/>
              <a:defRPr sz="6480">
                <a:solidFill>
                  <a:schemeClr val="tx1">
                    <a:tint val="82000"/>
                  </a:schemeClr>
                </a:solidFill>
              </a:defRPr>
            </a:lvl3pPr>
            <a:lvl4pPr marL="4937760" indent="0">
              <a:buNone/>
              <a:defRPr sz="5760">
                <a:solidFill>
                  <a:schemeClr val="tx1">
                    <a:tint val="82000"/>
                  </a:schemeClr>
                </a:solidFill>
              </a:defRPr>
            </a:lvl4pPr>
            <a:lvl5pPr marL="6583680" indent="0">
              <a:buNone/>
              <a:defRPr sz="5760">
                <a:solidFill>
                  <a:schemeClr val="tx1">
                    <a:tint val="82000"/>
                  </a:schemeClr>
                </a:solidFill>
              </a:defRPr>
            </a:lvl5pPr>
            <a:lvl6pPr marL="8229600" indent="0">
              <a:buNone/>
              <a:defRPr sz="5760">
                <a:solidFill>
                  <a:schemeClr val="tx1">
                    <a:tint val="82000"/>
                  </a:schemeClr>
                </a:solidFill>
              </a:defRPr>
            </a:lvl6pPr>
            <a:lvl7pPr marL="9875520" indent="0">
              <a:buNone/>
              <a:defRPr sz="5760">
                <a:solidFill>
                  <a:schemeClr val="tx1">
                    <a:tint val="82000"/>
                  </a:schemeClr>
                </a:solidFill>
              </a:defRPr>
            </a:lvl7pPr>
            <a:lvl8pPr marL="11521440" indent="0">
              <a:buNone/>
              <a:defRPr sz="5760">
                <a:solidFill>
                  <a:schemeClr val="tx1">
                    <a:tint val="82000"/>
                  </a:schemeClr>
                </a:solidFill>
              </a:defRPr>
            </a:lvl8pPr>
            <a:lvl9pPr marL="13167360" indent="0">
              <a:buNone/>
              <a:defRPr sz="57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noChangeAspect="1"/>
          </p:cNvSpPr>
          <p:nvPr>
            <p:ph type="pic" idx="1"/>
          </p:nvPr>
        </p:nvSpPr>
        <p:spPr>
          <a:xfrm>
            <a:off x="18659477" y="4739642"/>
            <a:ext cx="22219920" cy="233934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82000"/>
                  </a:schemeClr>
                </a:solidFill>
              </a:defRPr>
            </a:lvl1pPr>
          </a:lstStyle>
          <a:p>
            <a:fld id="{C764DE79-268F-4C1A-8933-263129D2AF90}" type="datetimeFigureOut">
              <a:rPr lang="en-US" dirty="0"/>
              <a:t>3/27/2025</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82000"/>
                  </a:schemeClr>
                </a:solidFill>
              </a:defRPr>
            </a:lvl1pPr>
          </a:lstStyle>
          <a:p>
            <a:fld id="{48F63A3B-78C7-47BE-AE5E-E10140E04643}" type="slidenum">
              <a:rPr lang="en-US" dirty="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image" Target="../media/image2.png"/><Relationship Id="rId21" Type="http://schemas.openxmlformats.org/officeDocument/2006/relationships/image" Target="../media/image17.jpeg"/><Relationship Id="rId7" Type="http://schemas.microsoft.com/office/2007/relationships/hdphoto" Target="../media/hdphoto2.wdp"/><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2.png"/><Relationship Id="rId20"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emf"/><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jpeg"/><Relationship Id="rId10" Type="http://schemas.openxmlformats.org/officeDocument/2006/relationships/image" Target="../media/image6.png"/><Relationship Id="rId19" Type="http://schemas.openxmlformats.org/officeDocument/2006/relationships/image" Target="../media/image15.jpe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0.png"/><Relationship Id="rId22" Type="http://schemas.openxmlformats.org/officeDocument/2006/relationships/image" Target="../media/image18.jpeg"/><Relationship Id="rId27"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4D81F-6F22-F7AF-D6B2-9099904371AF}"/>
            </a:ext>
          </a:extLst>
        </p:cNvPr>
        <p:cNvGrpSpPr/>
        <p:nvPr/>
      </p:nvGrpSpPr>
      <p:grpSpPr>
        <a:xfrm>
          <a:off x="0" y="0"/>
          <a:ext cx="0" cy="0"/>
          <a:chOff x="0" y="0"/>
          <a:chExt cx="0" cy="0"/>
        </a:xfrm>
      </p:grpSpPr>
      <p:pic>
        <p:nvPicPr>
          <p:cNvPr id="54" name="Picture 53" descr="A graph with different colored lines&#10;&#10;AI-generated content may be incorrect.">
            <a:extLst>
              <a:ext uri="{FF2B5EF4-FFF2-40B4-BE49-F238E27FC236}">
                <a16:creationId xmlns:a16="http://schemas.microsoft.com/office/drawing/2014/main" id="{DDF83971-70ED-EDB3-44F1-9843A05CE785}"/>
              </a:ext>
            </a:extLst>
          </p:cNvPr>
          <p:cNvPicPr>
            <a:picLocks noChangeAspect="1"/>
          </p:cNvPicPr>
          <p:nvPr/>
        </p:nvPicPr>
        <p:blipFill>
          <a:blip r:embed="rId2"/>
          <a:stretch>
            <a:fillRect/>
          </a:stretch>
        </p:blipFill>
        <p:spPr>
          <a:xfrm>
            <a:off x="4634348" y="20272337"/>
            <a:ext cx="9649305" cy="4939998"/>
          </a:xfrm>
          <a:prstGeom prst="rect">
            <a:avLst/>
          </a:prstGeom>
        </p:spPr>
      </p:pic>
      <p:sp>
        <p:nvSpPr>
          <p:cNvPr id="34" name="Rectangle: Rounded Corners 33">
            <a:extLst>
              <a:ext uri="{FF2B5EF4-FFF2-40B4-BE49-F238E27FC236}">
                <a16:creationId xmlns:a16="http://schemas.microsoft.com/office/drawing/2014/main" id="{954D780A-ABE3-C502-E450-66C1A2371AD3}"/>
              </a:ext>
            </a:extLst>
          </p:cNvPr>
          <p:cNvSpPr/>
          <p:nvPr/>
        </p:nvSpPr>
        <p:spPr>
          <a:xfrm>
            <a:off x="29932597" y="24370554"/>
            <a:ext cx="5524310" cy="2400657"/>
          </a:xfrm>
          <a:prstGeom prst="roundRect">
            <a:avLst>
              <a:gd name="adj" fmla="val 3286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Rounded Corners 32">
            <a:extLst>
              <a:ext uri="{FF2B5EF4-FFF2-40B4-BE49-F238E27FC236}">
                <a16:creationId xmlns:a16="http://schemas.microsoft.com/office/drawing/2014/main" id="{CC8DE200-0CD1-8A14-1B78-E94EC2DB6D6D}"/>
              </a:ext>
            </a:extLst>
          </p:cNvPr>
          <p:cNvSpPr/>
          <p:nvPr/>
        </p:nvSpPr>
        <p:spPr>
          <a:xfrm>
            <a:off x="29932597" y="25134270"/>
            <a:ext cx="12962816" cy="455003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Rounded Corners 30">
            <a:extLst>
              <a:ext uri="{FF2B5EF4-FFF2-40B4-BE49-F238E27FC236}">
                <a16:creationId xmlns:a16="http://schemas.microsoft.com/office/drawing/2014/main" id="{2C43C2B8-14F8-2148-733B-1537B2C6194A}"/>
              </a:ext>
            </a:extLst>
          </p:cNvPr>
          <p:cNvSpPr/>
          <p:nvPr/>
        </p:nvSpPr>
        <p:spPr>
          <a:xfrm>
            <a:off x="1164456" y="25131023"/>
            <a:ext cx="12962816" cy="455003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Rounded Corners 31">
            <a:extLst>
              <a:ext uri="{FF2B5EF4-FFF2-40B4-BE49-F238E27FC236}">
                <a16:creationId xmlns:a16="http://schemas.microsoft.com/office/drawing/2014/main" id="{3DE8953C-34F3-0F97-BA4A-F4729B9A494B}"/>
              </a:ext>
            </a:extLst>
          </p:cNvPr>
          <p:cNvSpPr/>
          <p:nvPr/>
        </p:nvSpPr>
        <p:spPr>
          <a:xfrm>
            <a:off x="1164456" y="24337810"/>
            <a:ext cx="5524310" cy="2400657"/>
          </a:xfrm>
          <a:prstGeom prst="roundRect">
            <a:avLst>
              <a:gd name="adj" fmla="val 3286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EE2027DF-D6EF-5BD3-3E1E-A45476696E96}"/>
              </a:ext>
            </a:extLst>
          </p:cNvPr>
          <p:cNvSpPr/>
          <p:nvPr/>
        </p:nvSpPr>
        <p:spPr>
          <a:xfrm>
            <a:off x="15556565" y="25127686"/>
            <a:ext cx="12962816" cy="455003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39DFC471-DF65-19F5-FE6A-38CB34C6CCD0}"/>
              </a:ext>
            </a:extLst>
          </p:cNvPr>
          <p:cNvSpPr/>
          <p:nvPr/>
        </p:nvSpPr>
        <p:spPr>
          <a:xfrm>
            <a:off x="31271678" y="6319993"/>
            <a:ext cx="12193230" cy="6887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07C14E8B-1475-9319-618E-0504605F72FC}"/>
              </a:ext>
            </a:extLst>
          </p:cNvPr>
          <p:cNvSpPr/>
          <p:nvPr/>
        </p:nvSpPr>
        <p:spPr>
          <a:xfrm>
            <a:off x="0" y="1"/>
            <a:ext cx="43891200" cy="429994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A012D034-B1BF-4518-8E3B-858AEDBE5280}"/>
              </a:ext>
            </a:extLst>
          </p:cNvPr>
          <p:cNvSpPr/>
          <p:nvPr/>
        </p:nvSpPr>
        <p:spPr>
          <a:xfrm>
            <a:off x="139172" y="-200471"/>
            <a:ext cx="43891200" cy="3770263"/>
          </a:xfrm>
          <a:prstGeom prst="rect">
            <a:avLst/>
          </a:prstGeom>
          <a:noFill/>
        </p:spPr>
        <p:txBody>
          <a:bodyPr wrap="square" lIns="91440" tIns="45720" rIns="91440" bIns="45720">
            <a:spAutoFit/>
          </a:bodyPr>
          <a:lstStyle/>
          <a:p>
            <a:pPr algn="ctr"/>
            <a:r>
              <a:rPr lang="en-US" sz="23900" b="1">
                <a:ln w="6600">
                  <a:solidFill>
                    <a:schemeClr val="accent2"/>
                  </a:solidFill>
                  <a:prstDash val="solid"/>
                </a:ln>
                <a:solidFill>
                  <a:srgbClr val="FFFFFF"/>
                </a:solidFill>
                <a:effectLst>
                  <a:outerShdw dist="38100" dir="2700000" algn="tl" rotWithShape="0">
                    <a:schemeClr val="accent2"/>
                  </a:outerShdw>
                </a:effectLst>
              </a:rPr>
              <a:t>EscalAid</a:t>
            </a:r>
          </a:p>
        </p:txBody>
      </p:sp>
      <p:sp>
        <p:nvSpPr>
          <p:cNvPr id="6" name="Subtitle 2">
            <a:extLst>
              <a:ext uri="{FF2B5EF4-FFF2-40B4-BE49-F238E27FC236}">
                <a16:creationId xmlns:a16="http://schemas.microsoft.com/office/drawing/2014/main" id="{FA84B482-D615-E2DD-3133-DF7D747BC708}"/>
              </a:ext>
            </a:extLst>
          </p:cNvPr>
          <p:cNvSpPr txBox="1">
            <a:spLocks/>
          </p:cNvSpPr>
          <p:nvPr/>
        </p:nvSpPr>
        <p:spPr>
          <a:xfrm>
            <a:off x="0" y="2821506"/>
            <a:ext cx="43891199" cy="1618802"/>
          </a:xfrm>
          <a:prstGeom prst="rect">
            <a:avLst/>
          </a:prstGeom>
          <a:noFill/>
          <a:ln>
            <a:noFill/>
          </a:ln>
        </p:spPr>
        <p:txBody>
          <a:bodyPr vert="horz" lIns="91440" tIns="45720" rIns="91440" bIns="45720" rtlCol="0" anchor="ctr" anchorCtr="0">
            <a:noAutofit/>
          </a:bodyPr>
          <a:lst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a:lstStyle>
          <a:p>
            <a:endParaRPr lang="en-CA" sz="4800">
              <a:solidFill>
                <a:schemeClr val="tx1">
                  <a:lumMod val="85000"/>
                </a:schemeClr>
              </a:solidFill>
              <a:latin typeface="Rockwell" panose="02060603020205020403" pitchFamily="18" charset="0"/>
            </a:endParaRPr>
          </a:p>
          <a:p>
            <a:pPr marL="0" indent="0" algn="ctr">
              <a:buNone/>
            </a:pPr>
            <a:r>
              <a:rPr lang="en-CA" sz="6600">
                <a:solidFill>
                  <a:schemeClr val="bg1"/>
                </a:solidFill>
                <a:latin typeface="Segoe UI" panose="020B0502040204020203" pitchFamily="34" charset="0"/>
                <a:cs typeface="Segoe UI" panose="020B0502040204020203" pitchFamily="34" charset="0"/>
              </a:rPr>
              <a:t>Ram Arunan, Alex Bartella, Ethan Cavallin, Peter Kosir, Ryan Lee</a:t>
            </a:r>
          </a:p>
          <a:p>
            <a:endParaRPr lang="en-CA" sz="6000" b="1">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7676BAAB-FA3E-6F32-E85E-39A35ADF11D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0625" t="11551" r="16559" b="3603"/>
          <a:stretch/>
        </p:blipFill>
        <p:spPr bwMode="auto">
          <a:xfrm flipH="1">
            <a:off x="14114914" y="6292527"/>
            <a:ext cx="15661369" cy="13424030"/>
          </a:xfrm>
          <a:prstGeom prst="roundRect">
            <a:avLst>
              <a:gd name="adj" fmla="val 35629"/>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70173E4-347C-6689-7D6E-588C914A6F49}"/>
              </a:ext>
            </a:extLst>
          </p:cNvPr>
          <p:cNvSpPr/>
          <p:nvPr/>
        </p:nvSpPr>
        <p:spPr>
          <a:xfrm>
            <a:off x="0" y="4326799"/>
            <a:ext cx="43891199" cy="28573988"/>
          </a:xfrm>
          <a:prstGeom prst="rect">
            <a:avLst/>
          </a:prstGeom>
          <a:noFill/>
          <a:ln w="76200">
            <a:solidFill>
              <a:srgbClr val="1A6DB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B5F9E713-3B81-0E22-F811-BCD3447FA127}"/>
              </a:ext>
            </a:extLst>
          </p:cNvPr>
          <p:cNvSpPr/>
          <p:nvPr/>
        </p:nvSpPr>
        <p:spPr>
          <a:xfrm>
            <a:off x="1481887" y="4478058"/>
            <a:ext cx="9412421" cy="1862048"/>
          </a:xfrm>
          <a:prstGeom prst="rect">
            <a:avLst/>
          </a:prstGeom>
          <a:noFill/>
        </p:spPr>
        <p:txBody>
          <a:bodyPr wrap="square" lIns="91440" tIns="45720" rIns="91440" bIns="45720">
            <a:spAutoFit/>
          </a:bodyPr>
          <a:lstStyle/>
          <a:p>
            <a:pPr algn="ctr"/>
            <a:r>
              <a:rPr lang="en-US" sz="115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 IS IT?</a:t>
            </a:r>
          </a:p>
        </p:txBody>
      </p:sp>
      <p:sp>
        <p:nvSpPr>
          <p:cNvPr id="19" name="Rectangle 18">
            <a:extLst>
              <a:ext uri="{FF2B5EF4-FFF2-40B4-BE49-F238E27FC236}">
                <a16:creationId xmlns:a16="http://schemas.microsoft.com/office/drawing/2014/main" id="{0437E885-F2AA-1211-F2AC-5B95A07AA14F}"/>
              </a:ext>
            </a:extLst>
          </p:cNvPr>
          <p:cNvSpPr/>
          <p:nvPr/>
        </p:nvSpPr>
        <p:spPr>
          <a:xfrm>
            <a:off x="12127770" y="21868598"/>
            <a:ext cx="19635656" cy="2400657"/>
          </a:xfrm>
          <a:prstGeom prst="rect">
            <a:avLst/>
          </a:prstGeom>
          <a:noFill/>
        </p:spPr>
        <p:txBody>
          <a:bodyPr wrap="square" lIns="91440" tIns="45720" rIns="91440" bIns="45720">
            <a:spAutoFit/>
          </a:bodyPr>
          <a:lstStyle/>
          <a:p>
            <a:pPr algn="ctr"/>
            <a:r>
              <a:rPr lang="en-US" sz="150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HOW IT WORKS</a:t>
            </a:r>
          </a:p>
        </p:txBody>
      </p:sp>
      <p:sp>
        <p:nvSpPr>
          <p:cNvPr id="20" name="Rectangle 19">
            <a:extLst>
              <a:ext uri="{FF2B5EF4-FFF2-40B4-BE49-F238E27FC236}">
                <a16:creationId xmlns:a16="http://schemas.microsoft.com/office/drawing/2014/main" id="{3A8B7839-1B98-CCAE-57FA-7DBF07ACED9B}"/>
              </a:ext>
            </a:extLst>
          </p:cNvPr>
          <p:cNvSpPr/>
          <p:nvPr/>
        </p:nvSpPr>
        <p:spPr>
          <a:xfrm>
            <a:off x="31201036" y="4424852"/>
            <a:ext cx="11930743" cy="1862048"/>
          </a:xfrm>
          <a:prstGeom prst="rect">
            <a:avLst/>
          </a:prstGeom>
          <a:noFill/>
        </p:spPr>
        <p:txBody>
          <a:bodyPr wrap="square" lIns="91440" tIns="45720" rIns="91440" bIns="45720">
            <a:spAutoFit/>
          </a:bodyPr>
          <a:lstStyle/>
          <a:p>
            <a:pPr algn="ctr"/>
            <a:r>
              <a:rPr lang="en-US" sz="115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MOTIVATION</a:t>
            </a:r>
            <a:endParaRPr lang="en-US" sz="115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1" name="Rectangle: Rounded Corners 20">
            <a:extLst>
              <a:ext uri="{FF2B5EF4-FFF2-40B4-BE49-F238E27FC236}">
                <a16:creationId xmlns:a16="http://schemas.microsoft.com/office/drawing/2014/main" id="{0729BC0E-E882-DF1C-951E-1B000EFB4C98}"/>
              </a:ext>
            </a:extLst>
          </p:cNvPr>
          <p:cNvSpPr/>
          <p:nvPr/>
        </p:nvSpPr>
        <p:spPr>
          <a:xfrm>
            <a:off x="470244" y="6377283"/>
            <a:ext cx="12193230" cy="6887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786D9F14-B006-E51D-04E9-355BFC6CB205}"/>
              </a:ext>
            </a:extLst>
          </p:cNvPr>
          <p:cNvSpPr txBox="1"/>
          <p:nvPr/>
        </p:nvSpPr>
        <p:spPr>
          <a:xfrm>
            <a:off x="1080449" y="6783523"/>
            <a:ext cx="11539070" cy="4801314"/>
          </a:xfrm>
          <a:prstGeom prst="rect">
            <a:avLst/>
          </a:prstGeom>
          <a:noFill/>
        </p:spPr>
        <p:txBody>
          <a:bodyPr wrap="square" rtlCol="0">
            <a:spAutoFit/>
          </a:bodyPr>
          <a:lstStyle/>
          <a:p>
            <a:pPr marL="571500" indent="-571500" algn="l" rtl="0" eaLnBrk="1" latinLnBrk="0" hangingPunct="1">
              <a:buClrTx/>
              <a:buSzPts val="3600"/>
              <a:buBlip>
                <a:blip r:embed="rId5"/>
              </a:buBlip>
            </a:pPr>
            <a:r>
              <a:rPr lang="en-US" sz="4400" kern="1200">
                <a:solidFill>
                  <a:srgbClr val="FFFFFF"/>
                </a:solidFill>
                <a:effectLst/>
                <a:latin typeface="Abadi" panose="020B0604020104020204" pitchFamily="34" charset="0"/>
                <a:ea typeface="+mn-ea"/>
                <a:cs typeface="+mn-cs"/>
              </a:rPr>
              <a:t>Daily wearable electrically powered knee brace that provides support for users while climbing stairs</a:t>
            </a:r>
            <a:br>
              <a:rPr lang="en-US" sz="4400" kern="1200">
                <a:solidFill>
                  <a:srgbClr val="FFFFFF"/>
                </a:solidFill>
                <a:effectLst/>
                <a:latin typeface="Abadi" panose="020B0604020104020204" pitchFamily="34" charset="0"/>
                <a:ea typeface="+mn-ea"/>
                <a:cs typeface="+mn-cs"/>
              </a:rPr>
            </a:br>
            <a:endParaRPr lang="en-CA" sz="4400"/>
          </a:p>
          <a:p>
            <a:pPr marL="571500" indent="-571500">
              <a:buSzPts val="3600"/>
              <a:buBlip>
                <a:blip r:embed="rId5"/>
              </a:buBlip>
            </a:pPr>
            <a:r>
              <a:rPr lang="en-US" sz="4400">
                <a:solidFill>
                  <a:schemeClr val="bg1"/>
                </a:solidFill>
                <a:latin typeface="Abadi" panose="020B0604020104020204" pitchFamily="34" charset="0"/>
              </a:rPr>
              <a:t>Targets to support up to 40% of the user’s weight while ascending stairs</a:t>
            </a:r>
          </a:p>
          <a:p>
            <a:pPr algn="l" rtl="0" eaLnBrk="1" latinLnBrk="0" hangingPunct="1">
              <a:buClrTx/>
              <a:buSzPts val="3600"/>
            </a:pPr>
            <a:endParaRPr lang="en-CA" sz="4200"/>
          </a:p>
        </p:txBody>
      </p:sp>
      <p:sp>
        <p:nvSpPr>
          <p:cNvPr id="25" name="Speech Bubble: Oval 24">
            <a:extLst>
              <a:ext uri="{FF2B5EF4-FFF2-40B4-BE49-F238E27FC236}">
                <a16:creationId xmlns:a16="http://schemas.microsoft.com/office/drawing/2014/main" id="{49FF0B1D-6AAF-90ED-8C18-B8B2F00E39D5}"/>
              </a:ext>
            </a:extLst>
          </p:cNvPr>
          <p:cNvSpPr/>
          <p:nvPr/>
        </p:nvSpPr>
        <p:spPr>
          <a:xfrm>
            <a:off x="25413051" y="5804753"/>
            <a:ext cx="5572581" cy="4672502"/>
          </a:xfrm>
          <a:prstGeom prst="wedgeEllipseCallout">
            <a:avLst>
              <a:gd name="adj1" fmla="val -188971"/>
              <a:gd name="adj2" fmla="val 387"/>
            </a:avLst>
          </a:prstGeom>
          <a:solidFill>
            <a:schemeClr val="accent2"/>
          </a:solidFill>
          <a:ln>
            <a:noFill/>
          </a:ln>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4">
            <a:extLst>
              <a:ext uri="{FF2B5EF4-FFF2-40B4-BE49-F238E27FC236}">
                <a16:creationId xmlns:a16="http://schemas.microsoft.com/office/drawing/2014/main" id="{0CC45A8D-4D01-08CA-90DA-A485FE56CC8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12591" r="9728"/>
          <a:stretch/>
        </p:blipFill>
        <p:spPr bwMode="auto">
          <a:xfrm>
            <a:off x="23988298" y="5656532"/>
            <a:ext cx="6997334" cy="5212049"/>
          </a:xfrm>
          <a:prstGeom prst="roundRect">
            <a:avLst>
              <a:gd name="adj" fmla="val 44352"/>
            </a:avLst>
          </a:prstGeom>
          <a:noFill/>
          <a:ln w="139700">
            <a:solidFill>
              <a:schemeClr val="accent2"/>
            </a:solidFill>
          </a:ln>
          <a:extLst>
            <a:ext uri="{909E8E84-426E-40DD-AFC4-6F175D3DCCD1}">
              <a14:hiddenFill xmlns:a14="http://schemas.microsoft.com/office/drawing/2010/main">
                <a:solidFill>
                  <a:srgbClr val="FFFFFF"/>
                </a:solidFill>
              </a14:hiddenFill>
            </a:ext>
          </a:extLst>
        </p:spPr>
      </p:pic>
      <p:sp>
        <p:nvSpPr>
          <p:cNvPr id="26" name="Speech Bubble: Oval 25">
            <a:extLst>
              <a:ext uri="{FF2B5EF4-FFF2-40B4-BE49-F238E27FC236}">
                <a16:creationId xmlns:a16="http://schemas.microsoft.com/office/drawing/2014/main" id="{9C194C08-9383-0258-66F0-98DE94C6E467}"/>
              </a:ext>
            </a:extLst>
          </p:cNvPr>
          <p:cNvSpPr/>
          <p:nvPr/>
        </p:nvSpPr>
        <p:spPr>
          <a:xfrm>
            <a:off x="15147235" y="16737496"/>
            <a:ext cx="5685182" cy="4731026"/>
          </a:xfrm>
          <a:prstGeom prst="wedgeEllipseCallout">
            <a:avLst>
              <a:gd name="adj1" fmla="val 139307"/>
              <a:gd name="adj2" fmla="val -99685"/>
            </a:avLst>
          </a:prstGeom>
          <a:solidFill>
            <a:schemeClr val="accent2"/>
          </a:solidFill>
          <a:ln>
            <a:noFill/>
          </a:ln>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2">
            <a:extLst>
              <a:ext uri="{FF2B5EF4-FFF2-40B4-BE49-F238E27FC236}">
                <a16:creationId xmlns:a16="http://schemas.microsoft.com/office/drawing/2014/main" id="{9121BC8E-5ACB-3C71-74DD-7460BDBEAAD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3647957" y="15597807"/>
            <a:ext cx="7826341" cy="5934665"/>
          </a:xfrm>
          <a:prstGeom prst="roundRect">
            <a:avLst>
              <a:gd name="adj" fmla="val 40939"/>
            </a:avLst>
          </a:prstGeom>
          <a:noFill/>
          <a:ln w="139700">
            <a:solidFill>
              <a:schemeClr val="accent2"/>
            </a:solidFill>
          </a:ln>
          <a:extLst>
            <a:ext uri="{909E8E84-426E-40DD-AFC4-6F175D3DCCD1}">
              <a14:hiddenFill xmlns:a14="http://schemas.microsoft.com/office/drawing/2010/main">
                <a:solidFill>
                  <a:srgbClr val="FFFFFF"/>
                </a:solidFill>
              </a14:hiddenFill>
            </a:ext>
          </a:extLst>
        </p:spPr>
      </p:pic>
      <p:pic>
        <p:nvPicPr>
          <p:cNvPr id="24" name="Picture 23" descr="A metal piece of electronic device with a black wire&#10;&#10;Description automatically generated">
            <a:extLst>
              <a:ext uri="{FF2B5EF4-FFF2-40B4-BE49-F238E27FC236}">
                <a16:creationId xmlns:a16="http://schemas.microsoft.com/office/drawing/2014/main" id="{6688CD5D-FF81-6647-AE8E-4D0D8DF3E6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237133">
            <a:off x="15860366" y="28886547"/>
            <a:ext cx="3760508" cy="3182577"/>
          </a:xfrm>
          <a:prstGeom prst="rect">
            <a:avLst/>
          </a:prstGeom>
        </p:spPr>
      </p:pic>
      <p:sp>
        <p:nvSpPr>
          <p:cNvPr id="42" name="Rectangle 41">
            <a:extLst>
              <a:ext uri="{FF2B5EF4-FFF2-40B4-BE49-F238E27FC236}">
                <a16:creationId xmlns:a16="http://schemas.microsoft.com/office/drawing/2014/main" id="{06137683-7663-D321-DE98-664E796D7B6B}"/>
              </a:ext>
            </a:extLst>
          </p:cNvPr>
          <p:cNvSpPr/>
          <p:nvPr/>
        </p:nvSpPr>
        <p:spPr>
          <a:xfrm>
            <a:off x="30291110" y="24509269"/>
            <a:ext cx="5039073" cy="1015663"/>
          </a:xfrm>
          <a:prstGeom prst="rect">
            <a:avLst/>
          </a:prstGeom>
          <a:noFill/>
        </p:spPr>
        <p:txBody>
          <a:bodyPr wrap="none" lIns="91440" tIns="45720" rIns="91440" bIns="45720">
            <a:spAutoFit/>
          </a:bodyPr>
          <a:lstStyle/>
          <a:p>
            <a:pPr algn="ctr"/>
            <a:r>
              <a:rPr lang="en-US" sz="6000" b="1" i="1">
                <a:ln w="6600">
                  <a:solidFill>
                    <a:schemeClr val="accent2"/>
                  </a:solidFill>
                  <a:prstDash val="solid"/>
                </a:ln>
                <a:solidFill>
                  <a:srgbClr val="FFFFFF"/>
                </a:solidFill>
                <a:effectLst>
                  <a:outerShdw blurRad="38100" dist="38100" dir="2700000" algn="tl">
                    <a:srgbClr val="000000">
                      <a:alpha val="43137"/>
                    </a:srgbClr>
                  </a:outerShdw>
                </a:effectLst>
              </a:rPr>
              <a:t>MECHANICAL</a:t>
            </a:r>
            <a:endParaRPr lang="en-US" sz="6000" b="1" i="1" cap="none" spc="0">
              <a:ln w="6600">
                <a:solidFill>
                  <a:schemeClr val="accent2"/>
                </a:solidFill>
                <a:prstDash val="solid"/>
              </a:ln>
              <a:solidFill>
                <a:srgbClr val="FFFFFF"/>
              </a:solidFill>
              <a:effectLst>
                <a:outerShdw blurRad="38100" dist="38100" dir="2700000" algn="tl">
                  <a:srgbClr val="000000">
                    <a:alpha val="43137"/>
                  </a:srgbClr>
                </a:outerShdw>
              </a:effectLst>
            </a:endParaRPr>
          </a:p>
        </p:txBody>
      </p:sp>
      <p:sp>
        <p:nvSpPr>
          <p:cNvPr id="43" name="TextBox 42">
            <a:extLst>
              <a:ext uri="{FF2B5EF4-FFF2-40B4-BE49-F238E27FC236}">
                <a16:creationId xmlns:a16="http://schemas.microsoft.com/office/drawing/2014/main" id="{F8FE50DF-E203-6F8C-47C0-9E8F6D885021}"/>
              </a:ext>
            </a:extLst>
          </p:cNvPr>
          <p:cNvSpPr txBox="1"/>
          <p:nvPr/>
        </p:nvSpPr>
        <p:spPr>
          <a:xfrm>
            <a:off x="30211728" y="25417157"/>
            <a:ext cx="12234127" cy="3170099"/>
          </a:xfrm>
          <a:prstGeom prst="rect">
            <a:avLst/>
          </a:prstGeom>
          <a:noFill/>
        </p:spPr>
        <p:txBody>
          <a:bodyPr wrap="square" rtlCol="0">
            <a:spAutoFit/>
          </a:bodyPr>
          <a:lstStyle/>
          <a:p>
            <a:r>
              <a:rPr lang="en-CA" sz="4000">
                <a:solidFill>
                  <a:schemeClr val="bg1"/>
                </a:solidFill>
                <a:latin typeface="Abadi" panose="020B0604020104020204" pitchFamily="34" charset="0"/>
              </a:rPr>
              <a:t>Winch System with a motor, a cable, a pulley and an anchor point that is used to pull the leg up during ascension. Emulates a tendon-muscle system. Low profile, lightweight brace mount was designed from the ground-up to house hardware.</a:t>
            </a:r>
          </a:p>
        </p:txBody>
      </p:sp>
      <p:sp>
        <p:nvSpPr>
          <p:cNvPr id="46" name="Rectangle: Rounded Corners 45">
            <a:extLst>
              <a:ext uri="{FF2B5EF4-FFF2-40B4-BE49-F238E27FC236}">
                <a16:creationId xmlns:a16="http://schemas.microsoft.com/office/drawing/2014/main" id="{29C3EBD6-EFD7-0BA7-CF32-4A0891CDE551}"/>
              </a:ext>
            </a:extLst>
          </p:cNvPr>
          <p:cNvSpPr/>
          <p:nvPr/>
        </p:nvSpPr>
        <p:spPr>
          <a:xfrm>
            <a:off x="15556565" y="24334473"/>
            <a:ext cx="5524310" cy="2400657"/>
          </a:xfrm>
          <a:prstGeom prst="roundRect">
            <a:avLst>
              <a:gd name="adj" fmla="val 3286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E4A533AC-C35D-8A4E-B429-55F9C95425F8}"/>
              </a:ext>
            </a:extLst>
          </p:cNvPr>
          <p:cNvSpPr/>
          <p:nvPr/>
        </p:nvSpPr>
        <p:spPr>
          <a:xfrm>
            <a:off x="16136231" y="24513232"/>
            <a:ext cx="4364977" cy="1015663"/>
          </a:xfrm>
          <a:prstGeom prst="rect">
            <a:avLst/>
          </a:prstGeom>
          <a:noFill/>
        </p:spPr>
        <p:txBody>
          <a:bodyPr wrap="none" lIns="91440" tIns="45720" rIns="91440" bIns="45720">
            <a:spAutoFit/>
          </a:bodyPr>
          <a:lstStyle/>
          <a:p>
            <a:pPr algn="ctr"/>
            <a:r>
              <a:rPr lang="en-US" sz="6000" b="1" i="1" cap="none" spc="0">
                <a:ln w="6600">
                  <a:solidFill>
                    <a:schemeClr val="accent2"/>
                  </a:solidFill>
                  <a:prstDash val="solid"/>
                </a:ln>
                <a:solidFill>
                  <a:srgbClr val="FFFFFF"/>
                </a:solidFill>
                <a:effectLst>
                  <a:outerShdw blurRad="38100" dist="38100" dir="2700000" algn="tl">
                    <a:srgbClr val="000000">
                      <a:alpha val="43137"/>
                    </a:srgbClr>
                  </a:outerShdw>
                </a:effectLst>
              </a:rPr>
              <a:t>HARDWARE</a:t>
            </a:r>
          </a:p>
        </p:txBody>
      </p:sp>
      <p:sp>
        <p:nvSpPr>
          <p:cNvPr id="49" name="Rectangle 48">
            <a:extLst>
              <a:ext uri="{FF2B5EF4-FFF2-40B4-BE49-F238E27FC236}">
                <a16:creationId xmlns:a16="http://schemas.microsoft.com/office/drawing/2014/main" id="{0999E319-7ECC-2996-3140-CFFD43D3FF5F}"/>
              </a:ext>
            </a:extLst>
          </p:cNvPr>
          <p:cNvSpPr/>
          <p:nvPr/>
        </p:nvSpPr>
        <p:spPr>
          <a:xfrm>
            <a:off x="1683529" y="24503621"/>
            <a:ext cx="4263122" cy="1015663"/>
          </a:xfrm>
          <a:prstGeom prst="rect">
            <a:avLst/>
          </a:prstGeom>
          <a:noFill/>
        </p:spPr>
        <p:txBody>
          <a:bodyPr wrap="square" lIns="91440" tIns="45720" rIns="91440" bIns="45720">
            <a:spAutoFit/>
          </a:bodyPr>
          <a:lstStyle/>
          <a:p>
            <a:pPr algn="ctr"/>
            <a:r>
              <a:rPr lang="en-US" sz="6000" b="1" i="1">
                <a:ln w="6600">
                  <a:solidFill>
                    <a:schemeClr val="accent2"/>
                  </a:solidFill>
                  <a:prstDash val="solid"/>
                </a:ln>
                <a:solidFill>
                  <a:srgbClr val="FFFFFF"/>
                </a:solidFill>
                <a:effectLst>
                  <a:outerShdw blurRad="38100" dist="38100" dir="2700000" algn="tl">
                    <a:srgbClr val="000000">
                      <a:alpha val="43137"/>
                    </a:srgbClr>
                  </a:outerShdw>
                </a:effectLst>
              </a:rPr>
              <a:t>SOFTWARE</a:t>
            </a:r>
            <a:endParaRPr lang="en-US" sz="6000" b="1" i="1" cap="none" spc="0">
              <a:ln w="6600">
                <a:solidFill>
                  <a:schemeClr val="accent2"/>
                </a:solidFill>
                <a:prstDash val="solid"/>
              </a:ln>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8C9D72E-77D1-CA4E-0B22-2292BEE5CC92}"/>
              </a:ext>
            </a:extLst>
          </p:cNvPr>
          <p:cNvSpPr txBox="1"/>
          <p:nvPr/>
        </p:nvSpPr>
        <p:spPr>
          <a:xfrm>
            <a:off x="1340990" y="25456144"/>
            <a:ext cx="12520312" cy="3760385"/>
          </a:xfrm>
          <a:prstGeom prst="rect">
            <a:avLst/>
          </a:prstGeom>
          <a:noFill/>
          <a:ln w="76200">
            <a:noFill/>
          </a:ln>
        </p:spPr>
        <p:txBody>
          <a:bodyPr wrap="square" rtlCol="0">
            <a:spAutoFit/>
          </a:bodyPr>
          <a:lstStyle/>
          <a:p>
            <a:pPr algn="just"/>
            <a:r>
              <a:rPr lang="en-US" sz="4000" b="0" i="0">
                <a:solidFill>
                  <a:schemeClr val="bg1"/>
                </a:solidFill>
                <a:effectLst/>
                <a:latin typeface="Abadi" panose="020B0604020104020204" pitchFamily="34" charset="0"/>
              </a:rPr>
              <a:t>Based on user input</a:t>
            </a:r>
            <a:r>
              <a:rPr lang="en-US" sz="4000">
                <a:solidFill>
                  <a:schemeClr val="bg1"/>
                </a:solidFill>
                <a:latin typeface="Abadi" panose="020B0604020104020204" pitchFamily="34" charset="0"/>
              </a:rPr>
              <a:t>, the movement data </a:t>
            </a:r>
            <a:r>
              <a:rPr lang="en-US" sz="4000" b="0" i="0">
                <a:solidFill>
                  <a:schemeClr val="bg1"/>
                </a:solidFill>
                <a:effectLst/>
                <a:latin typeface="Abadi" panose="020B0604020104020204" pitchFamily="34" charset="0"/>
              </a:rPr>
              <a:t>is used to determine the state of motion </a:t>
            </a:r>
            <a:r>
              <a:rPr lang="en-US" sz="4000">
                <a:solidFill>
                  <a:schemeClr val="bg1"/>
                </a:solidFill>
                <a:latin typeface="Abadi" panose="020B0604020104020204" pitchFamily="34" charset="0"/>
              </a:rPr>
              <a:t>and drive motor controls</a:t>
            </a:r>
            <a:r>
              <a:rPr lang="en-US" sz="4000" b="0" i="0">
                <a:solidFill>
                  <a:schemeClr val="bg1"/>
                </a:solidFill>
                <a:effectLst/>
                <a:latin typeface="Abadi" panose="020B0604020104020204" pitchFamily="34" charset="0"/>
              </a:rPr>
              <a:t>. PID controller actively adjusts motor movement using the tension sensor for user intent, providing 60lbs of support through the step-up portion of the climb. </a:t>
            </a:r>
          </a:p>
          <a:p>
            <a:endParaRPr lang="en-CA" sz="4000">
              <a:solidFill>
                <a:schemeClr val="bg1"/>
              </a:solidFill>
              <a:latin typeface="Abadi" panose="020B0604020104020204" pitchFamily="34" charset="0"/>
            </a:endParaRPr>
          </a:p>
        </p:txBody>
      </p:sp>
      <p:pic>
        <p:nvPicPr>
          <p:cNvPr id="50" name="Picture 4" descr="GitHub - ElectronicCats/mpu6050: MPU6050 Arduino Library">
            <a:extLst>
              <a:ext uri="{FF2B5EF4-FFF2-40B4-BE49-F238E27FC236}">
                <a16:creationId xmlns:a16="http://schemas.microsoft.com/office/drawing/2014/main" id="{558383CC-1C8D-12BD-DB26-BB2502573B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96851" y="28798366"/>
            <a:ext cx="3931674" cy="393167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A close-up of a blue circuit board&#10;&#10;AI-generated content may be incorrect.">
            <a:extLst>
              <a:ext uri="{FF2B5EF4-FFF2-40B4-BE49-F238E27FC236}">
                <a16:creationId xmlns:a16="http://schemas.microsoft.com/office/drawing/2014/main" id="{B25A493B-B155-F3E3-515A-1D90E4F730AB}"/>
              </a:ext>
            </a:extLst>
          </p:cNvPr>
          <p:cNvPicPr>
            <a:picLocks noChangeAspect="1"/>
          </p:cNvPicPr>
          <p:nvPr/>
        </p:nvPicPr>
        <p:blipFill>
          <a:blip r:embed="rId12"/>
          <a:stretch>
            <a:fillRect/>
          </a:stretch>
        </p:blipFill>
        <p:spPr>
          <a:xfrm rot="20817728">
            <a:off x="9766244" y="28709218"/>
            <a:ext cx="5576554" cy="3136811"/>
          </a:xfrm>
          <a:prstGeom prst="rect">
            <a:avLst/>
          </a:prstGeom>
        </p:spPr>
      </p:pic>
      <p:pic>
        <p:nvPicPr>
          <p:cNvPr id="28" name="Picture 27" descr="A small electric motor with a black cover&#10;&#10;AI-generated content may be incorrect.">
            <a:extLst>
              <a:ext uri="{FF2B5EF4-FFF2-40B4-BE49-F238E27FC236}">
                <a16:creationId xmlns:a16="http://schemas.microsoft.com/office/drawing/2014/main" id="{F478F50F-F3C5-248D-3A2B-1E78039CAB5E}"/>
              </a:ext>
            </a:extLst>
          </p:cNvPr>
          <p:cNvPicPr>
            <a:picLocks noChangeAspect="1"/>
          </p:cNvPicPr>
          <p:nvPr/>
        </p:nvPicPr>
        <p:blipFill>
          <a:blip r:embed="rId13"/>
          <a:stretch>
            <a:fillRect/>
          </a:stretch>
        </p:blipFill>
        <p:spPr>
          <a:xfrm rot="3279850">
            <a:off x="29932699" y="28043697"/>
            <a:ext cx="5011750" cy="5011750"/>
          </a:xfrm>
          <a:prstGeom prst="rect">
            <a:avLst/>
          </a:prstGeom>
        </p:spPr>
      </p:pic>
      <p:pic>
        <p:nvPicPr>
          <p:cNvPr id="9" name="Picture 8" descr="A diagram of a human knee&#10;&#10;AI-generated content may be incorrect.">
            <a:extLst>
              <a:ext uri="{FF2B5EF4-FFF2-40B4-BE49-F238E27FC236}">
                <a16:creationId xmlns:a16="http://schemas.microsoft.com/office/drawing/2014/main" id="{4B125369-16D3-4B90-2767-974869650A87}"/>
              </a:ext>
            </a:extLst>
          </p:cNvPr>
          <p:cNvPicPr>
            <a:picLocks noChangeAspect="1"/>
          </p:cNvPicPr>
          <p:nvPr/>
        </p:nvPicPr>
        <p:blipFill>
          <a:blip r:embed="rId14"/>
          <a:stretch>
            <a:fillRect/>
          </a:stretch>
        </p:blipFill>
        <p:spPr>
          <a:xfrm>
            <a:off x="30252040" y="12154058"/>
            <a:ext cx="6262224" cy="7319483"/>
          </a:xfrm>
          <a:prstGeom prst="rect">
            <a:avLst/>
          </a:prstGeom>
        </p:spPr>
      </p:pic>
      <p:pic>
        <p:nvPicPr>
          <p:cNvPr id="11" name="Picture 10" descr="A black and grey knee brace&#10;&#10;AI-generated content may be incorrect.">
            <a:extLst>
              <a:ext uri="{FF2B5EF4-FFF2-40B4-BE49-F238E27FC236}">
                <a16:creationId xmlns:a16="http://schemas.microsoft.com/office/drawing/2014/main" id="{00F1E41C-C188-33AE-164A-5C11C2B6C0A8}"/>
              </a:ext>
            </a:extLst>
          </p:cNvPr>
          <p:cNvPicPr>
            <a:picLocks noChangeAspect="1"/>
          </p:cNvPicPr>
          <p:nvPr/>
        </p:nvPicPr>
        <p:blipFill>
          <a:blip r:embed="rId15"/>
          <a:stretch>
            <a:fillRect/>
          </a:stretch>
        </p:blipFill>
        <p:spPr>
          <a:xfrm rot="19553119">
            <a:off x="38346526" y="20586778"/>
            <a:ext cx="5033247" cy="5033247"/>
          </a:xfrm>
          <a:prstGeom prst="rect">
            <a:avLst/>
          </a:prstGeom>
        </p:spPr>
      </p:pic>
      <p:pic>
        <p:nvPicPr>
          <p:cNvPr id="12" name="Picture 11" descr="A white square electronic device with black text&#10;&#10;Description automatically generated with medium confidence">
            <a:extLst>
              <a:ext uri="{FF2B5EF4-FFF2-40B4-BE49-F238E27FC236}">
                <a16:creationId xmlns:a16="http://schemas.microsoft.com/office/drawing/2014/main" id="{CBD0485C-EA10-B265-DE36-11996290277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957121" y="28746098"/>
            <a:ext cx="2878284" cy="2878284"/>
          </a:xfrm>
          <a:prstGeom prst="rect">
            <a:avLst/>
          </a:prstGeom>
        </p:spPr>
      </p:pic>
      <p:pic>
        <p:nvPicPr>
          <p:cNvPr id="17" name="Picture 16" descr="A green circuit board with small black pins&#10;&#10;Description automatically generated">
            <a:extLst>
              <a:ext uri="{FF2B5EF4-FFF2-40B4-BE49-F238E27FC236}">
                <a16:creationId xmlns:a16="http://schemas.microsoft.com/office/drawing/2014/main" id="{43E25A21-8FE2-6EE2-5F28-F6B84A05D16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482212" y="28602917"/>
            <a:ext cx="4127123" cy="4127123"/>
          </a:xfrm>
          <a:prstGeom prst="rect">
            <a:avLst/>
          </a:prstGeom>
        </p:spPr>
      </p:pic>
      <p:pic>
        <p:nvPicPr>
          <p:cNvPr id="27" name="Picture 26">
            <a:extLst>
              <a:ext uri="{FF2B5EF4-FFF2-40B4-BE49-F238E27FC236}">
                <a16:creationId xmlns:a16="http://schemas.microsoft.com/office/drawing/2014/main" id="{13FF574A-C7BE-6C18-685B-F7045B136626}"/>
              </a:ext>
            </a:extLst>
          </p:cNvPr>
          <p:cNvPicPr>
            <a:picLocks noChangeAspect="1"/>
          </p:cNvPicPr>
          <p:nvPr/>
        </p:nvPicPr>
        <p:blipFill>
          <a:blip r:embed="rId18"/>
          <a:srcRect/>
          <a:stretch/>
        </p:blipFill>
        <p:spPr>
          <a:xfrm>
            <a:off x="35061461" y="28405263"/>
            <a:ext cx="3307860" cy="4145143"/>
          </a:xfrm>
          <a:prstGeom prst="rect">
            <a:avLst/>
          </a:prstGeom>
        </p:spPr>
      </p:pic>
      <p:sp>
        <p:nvSpPr>
          <p:cNvPr id="2" name="TextBox 1">
            <a:extLst>
              <a:ext uri="{FF2B5EF4-FFF2-40B4-BE49-F238E27FC236}">
                <a16:creationId xmlns:a16="http://schemas.microsoft.com/office/drawing/2014/main" id="{1B22BEE6-FEE9-237C-8F26-3ECDC3981553}"/>
              </a:ext>
            </a:extLst>
          </p:cNvPr>
          <p:cNvSpPr txBox="1"/>
          <p:nvPr/>
        </p:nvSpPr>
        <p:spPr>
          <a:xfrm>
            <a:off x="32005269" y="6740328"/>
            <a:ext cx="11126509" cy="7632859"/>
          </a:xfrm>
          <a:prstGeom prst="rect">
            <a:avLst/>
          </a:prstGeom>
          <a:noFill/>
        </p:spPr>
        <p:txBody>
          <a:bodyPr wrap="square" rtlCol="0">
            <a:spAutoFit/>
          </a:bodyPr>
          <a:lstStyle/>
          <a:p>
            <a:pPr marL="571500" indent="-571500">
              <a:buSzPts val="3600"/>
              <a:buBlip>
                <a:blip r:embed="rId5"/>
              </a:buBlip>
            </a:pPr>
            <a:r>
              <a:rPr lang="en-US" sz="4400">
                <a:solidFill>
                  <a:schemeClr val="bg1"/>
                </a:solidFill>
                <a:latin typeface="Abadi" panose="020B0604020104020204" pitchFamily="34" charset="0"/>
              </a:rPr>
              <a:t>Helps make life more comfortable for people who experiences pain in their knees while walking up stairs</a:t>
            </a:r>
          </a:p>
          <a:p>
            <a:pPr>
              <a:buSzPts val="3600"/>
            </a:pPr>
            <a:endParaRPr lang="en-US" sz="4400">
              <a:solidFill>
                <a:schemeClr val="bg1"/>
              </a:solidFill>
              <a:latin typeface="Abadi" panose="020B0604020104020204" pitchFamily="34" charset="0"/>
            </a:endParaRPr>
          </a:p>
          <a:p>
            <a:pPr marL="571500" indent="-571500">
              <a:buSzPts val="3600"/>
              <a:buBlip>
                <a:blip r:embed="rId5"/>
              </a:buBlip>
            </a:pPr>
            <a:r>
              <a:rPr lang="en-US" sz="4400">
                <a:solidFill>
                  <a:schemeClr val="bg1"/>
                </a:solidFill>
                <a:latin typeface="Abadi" panose="020B0604020104020204" pitchFamily="34" charset="0"/>
              </a:rPr>
              <a:t>Specifically, aims to ease and rehabilitate injuries like ACL, MCL, LCL tears and reduce pain from chronic knee issues such as tendinopathy and tendonitis</a:t>
            </a:r>
          </a:p>
          <a:p>
            <a:pPr marL="571500" indent="-571500">
              <a:buSzPts val="3600"/>
              <a:buBlip>
                <a:blip r:embed="rId5"/>
              </a:buBlip>
            </a:pPr>
            <a:endParaRPr lang="en-US" sz="4800">
              <a:solidFill>
                <a:schemeClr val="bg1"/>
              </a:solidFill>
              <a:latin typeface="Abadi" panose="020B0604020104020204" pitchFamily="34" charset="0"/>
            </a:endParaRPr>
          </a:p>
          <a:p>
            <a:pPr marL="571500" indent="-571500">
              <a:buSzPts val="3600"/>
              <a:buBlip>
                <a:blip r:embed="rId5"/>
              </a:buBlip>
            </a:pPr>
            <a:endParaRPr lang="en-US" sz="4800">
              <a:solidFill>
                <a:schemeClr val="bg1"/>
              </a:solidFill>
              <a:latin typeface="Abadi" panose="020B0604020104020204" pitchFamily="34" charset="0"/>
            </a:endParaRPr>
          </a:p>
          <a:p>
            <a:pPr algn="l" rtl="0" eaLnBrk="1" latinLnBrk="0" hangingPunct="1">
              <a:buClrTx/>
              <a:buSzPts val="3600"/>
            </a:pPr>
            <a:endParaRPr lang="en-CA" sz="4200"/>
          </a:p>
        </p:txBody>
      </p:sp>
      <p:pic>
        <p:nvPicPr>
          <p:cNvPr id="3076" name="Picture 4" descr="Climbing Elderly Stairs Stock Photos - Free &amp; Royalty-Free Stock Photos  from Dreamstime">
            <a:extLst>
              <a:ext uri="{FF2B5EF4-FFF2-40B4-BE49-F238E27FC236}">
                <a16:creationId xmlns:a16="http://schemas.microsoft.com/office/drawing/2014/main" id="{231E22BF-CD40-047D-D1B8-3074E07A62D6}"/>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0654" r="27261"/>
          <a:stretch/>
        </p:blipFill>
        <p:spPr bwMode="auto">
          <a:xfrm rot="21374678">
            <a:off x="36518171" y="12579853"/>
            <a:ext cx="6407457" cy="723699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8" name="Picture 4">
            <a:extLst>
              <a:ext uri="{FF2B5EF4-FFF2-40B4-BE49-F238E27FC236}">
                <a16:creationId xmlns:a16="http://schemas.microsoft.com/office/drawing/2014/main" id="{A19FA4D7-9093-D70D-6FA4-FBDE763FA96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5061" r="737"/>
          <a:stretch/>
        </p:blipFill>
        <p:spPr bwMode="auto">
          <a:xfrm rot="1255097">
            <a:off x="6086514" y="11815568"/>
            <a:ext cx="6336196" cy="72292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4">
            <a:extLst>
              <a:ext uri="{FF2B5EF4-FFF2-40B4-BE49-F238E27FC236}">
                <a16:creationId xmlns:a16="http://schemas.microsoft.com/office/drawing/2014/main" id="{9031C4EB-A6E0-BC2A-D7F6-8D3122EE05C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21228304">
            <a:off x="1330332" y="11692063"/>
            <a:ext cx="5540967" cy="90491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 name="TextBox 29">
            <a:extLst>
              <a:ext uri="{FF2B5EF4-FFF2-40B4-BE49-F238E27FC236}">
                <a16:creationId xmlns:a16="http://schemas.microsoft.com/office/drawing/2014/main" id="{9AEF8B89-A3A9-7976-994B-BE115A07978B}"/>
              </a:ext>
            </a:extLst>
          </p:cNvPr>
          <p:cNvSpPr txBox="1"/>
          <p:nvPr/>
        </p:nvSpPr>
        <p:spPr>
          <a:xfrm>
            <a:off x="15784566" y="25413345"/>
            <a:ext cx="12521843" cy="3785652"/>
          </a:xfrm>
          <a:prstGeom prst="rect">
            <a:avLst/>
          </a:prstGeom>
          <a:noFill/>
        </p:spPr>
        <p:txBody>
          <a:bodyPr wrap="square" rtlCol="0">
            <a:spAutoFit/>
          </a:bodyPr>
          <a:lstStyle/>
          <a:p>
            <a:pPr algn="just"/>
            <a:r>
              <a:rPr lang="en-CA" sz="4000">
                <a:solidFill>
                  <a:schemeClr val="bg1"/>
                </a:solidFill>
                <a:latin typeface="Abadi" panose="020B0604020104020204" pitchFamily="34" charset="0"/>
              </a:rPr>
              <a:t>Primary hardware includes two IMUs serve to constantly collect movement data, while tension sensor determines how much force needs to be applied (via PID). High torque worm gear motor provides the force, and hall effect sensor determines motor position. An Arduino Mega 2560 serves as the controller of the device.</a:t>
            </a:r>
          </a:p>
        </p:txBody>
      </p:sp>
      <p:pic>
        <p:nvPicPr>
          <p:cNvPr id="3074" name="Picture 2" descr="Bulls Beat Sixers but Lose Derrick Rose to a Torn A.C.L. - The New York  Times">
            <a:extLst>
              <a:ext uri="{FF2B5EF4-FFF2-40B4-BE49-F238E27FC236}">
                <a16:creationId xmlns:a16="http://schemas.microsoft.com/office/drawing/2014/main" id="{81829A45-13CA-A35A-2660-7A84A229200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29052">
            <a:off x="29972637" y="19527534"/>
            <a:ext cx="8110766" cy="36870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30" name="Picture 6" descr="eSun PLA-CF Carbon Fibre 3D Print Filament | Cubic Technology">
            <a:extLst>
              <a:ext uri="{FF2B5EF4-FFF2-40B4-BE49-F238E27FC236}">
                <a16:creationId xmlns:a16="http://schemas.microsoft.com/office/drawing/2014/main" id="{C3D42BB8-8DDD-531C-849D-2B40D6ABB5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071327" y="28587256"/>
            <a:ext cx="3697790" cy="36977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4A8DF2EC-0F7E-AEC8-1C2A-8CBE42643ED1}"/>
              </a:ext>
            </a:extLst>
          </p:cNvPr>
          <p:cNvPicPr>
            <a:picLocks noChangeAspect="1"/>
          </p:cNvPicPr>
          <p:nvPr/>
        </p:nvPicPr>
        <p:blipFill>
          <a:blip r:embed="rId24"/>
          <a:stretch>
            <a:fillRect/>
          </a:stretch>
        </p:blipFill>
        <p:spPr>
          <a:xfrm>
            <a:off x="441669" y="393697"/>
            <a:ext cx="5855531" cy="3236601"/>
          </a:xfrm>
          <a:prstGeom prst="rect">
            <a:avLst/>
          </a:prstGeom>
        </p:spPr>
      </p:pic>
      <p:sp>
        <p:nvSpPr>
          <p:cNvPr id="1024" name="TextBox 1023">
            <a:extLst>
              <a:ext uri="{FF2B5EF4-FFF2-40B4-BE49-F238E27FC236}">
                <a16:creationId xmlns:a16="http://schemas.microsoft.com/office/drawing/2014/main" id="{66080C10-C42F-4368-96E7-C4C5B1F0F450}"/>
              </a:ext>
            </a:extLst>
          </p:cNvPr>
          <p:cNvSpPr txBox="1"/>
          <p:nvPr/>
        </p:nvSpPr>
        <p:spPr>
          <a:xfrm>
            <a:off x="505283" y="3049204"/>
            <a:ext cx="5482758" cy="892552"/>
          </a:xfrm>
          <a:prstGeom prst="rect">
            <a:avLst/>
          </a:prstGeom>
          <a:noFill/>
        </p:spPr>
        <p:txBody>
          <a:bodyPr wrap="square" rtlCol="0">
            <a:spAutoFit/>
          </a:bodyPr>
          <a:lstStyle/>
          <a:p>
            <a:r>
              <a:rPr lang="en-CA" sz="2800" b="1">
                <a:solidFill>
                  <a:srgbClr val="650535"/>
                </a:solidFill>
              </a:rPr>
              <a:t>       </a:t>
            </a:r>
            <a:r>
              <a:rPr lang="en-CA" sz="2400" b="1">
                <a:solidFill>
                  <a:schemeClr val="accent5">
                    <a:lumMod val="60000"/>
                    <a:lumOff val="40000"/>
                  </a:schemeClr>
                </a:solidFill>
              </a:rPr>
              <a:t>Computing and Software</a:t>
            </a:r>
            <a:br>
              <a:rPr lang="en-CA" sz="2400" b="1">
                <a:solidFill>
                  <a:srgbClr val="650535"/>
                </a:solidFill>
              </a:rPr>
            </a:br>
            <a:r>
              <a:rPr lang="en-CA" sz="2400" b="1">
                <a:solidFill>
                  <a:schemeClr val="tx2">
                    <a:lumMod val="25000"/>
                    <a:lumOff val="75000"/>
                  </a:schemeClr>
                </a:solidFill>
              </a:rPr>
              <a:t>Mechatronics Capstone Project </a:t>
            </a:r>
            <a:endParaRPr lang="en-CA" sz="2800" b="1">
              <a:solidFill>
                <a:schemeClr val="tx2">
                  <a:lumMod val="25000"/>
                  <a:lumOff val="75000"/>
                </a:schemeClr>
              </a:solidFill>
            </a:endParaRPr>
          </a:p>
        </p:txBody>
      </p:sp>
      <p:pic>
        <p:nvPicPr>
          <p:cNvPr id="1033" name="Picture 1032" descr="A group of men standing together and holding a circle&#10;&#10;AI-generated content may be incorrect.">
            <a:extLst>
              <a:ext uri="{FF2B5EF4-FFF2-40B4-BE49-F238E27FC236}">
                <a16:creationId xmlns:a16="http://schemas.microsoft.com/office/drawing/2014/main" id="{DAB26C8F-3B94-3297-373E-507397C067CB}"/>
              </a:ext>
            </a:extLst>
          </p:cNvPr>
          <p:cNvPicPr>
            <a:picLocks noChangeAspect="1"/>
          </p:cNvPicPr>
          <p:nvPr/>
        </p:nvPicPr>
        <p:blipFill>
          <a:blip r:embed="rId25"/>
          <a:stretch>
            <a:fillRect/>
          </a:stretch>
        </p:blipFill>
        <p:spPr>
          <a:xfrm>
            <a:off x="37803685" y="-160301"/>
            <a:ext cx="5948343" cy="3964013"/>
          </a:xfrm>
          <a:prstGeom prst="rect">
            <a:avLst/>
          </a:prstGeom>
        </p:spPr>
      </p:pic>
      <p:pic>
        <p:nvPicPr>
          <p:cNvPr id="52" name="Graphic 51">
            <a:extLst>
              <a:ext uri="{FF2B5EF4-FFF2-40B4-BE49-F238E27FC236}">
                <a16:creationId xmlns:a16="http://schemas.microsoft.com/office/drawing/2014/main" id="{31E44B61-0D7C-45C4-AB34-ACA257138D3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3544" y="29112339"/>
            <a:ext cx="9084168" cy="3322280"/>
          </a:xfrm>
          <a:prstGeom prst="rect">
            <a:avLst/>
          </a:prstGeom>
        </p:spPr>
      </p:pic>
    </p:spTree>
    <p:extLst>
      <p:ext uri="{BB962C8B-B14F-4D97-AF65-F5344CB8AC3E}">
        <p14:creationId xmlns:p14="http://schemas.microsoft.com/office/powerpoint/2010/main" val="23181321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698EDF26F09F41ACCD7257FAE1805E" ma:contentTypeVersion="12" ma:contentTypeDescription="Create a new document." ma:contentTypeScope="" ma:versionID="8539755915fae67b923fb50a2eee803c">
  <xsd:schema xmlns:xsd="http://www.w3.org/2001/XMLSchema" xmlns:xs="http://www.w3.org/2001/XMLSchema" xmlns:p="http://schemas.microsoft.com/office/2006/metadata/properties" xmlns:ns2="c190c5a5-7dac-470c-b042-a7145ebd3d33" xmlns:ns3="1bcfc6d5-72d6-42b9-abff-d311b7275b38" targetNamespace="http://schemas.microsoft.com/office/2006/metadata/properties" ma:root="true" ma:fieldsID="c9ff3de324d3c5d0d43cbd1eda8f083a" ns2:_="" ns3:_="">
    <xsd:import namespace="c190c5a5-7dac-470c-b042-a7145ebd3d33"/>
    <xsd:import namespace="1bcfc6d5-72d6-42b9-abff-d311b7275b3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90c5a5-7dac-470c-b042-a7145ebd3d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073764d-e844-48d8-8cbc-d63b9d95286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cfc6d5-72d6-42b9-abff-d311b7275b3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955a48e-3b8a-4aba-b97c-15d2ebea17dd}" ma:internalName="TaxCatchAll" ma:showField="CatchAllData" ma:web="1bcfc6d5-72d6-42b9-abff-d311b7275b3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bcfc6d5-72d6-42b9-abff-d311b7275b38" xsi:nil="true"/>
    <lcf76f155ced4ddcb4097134ff3c332f xmlns="c190c5a5-7dac-470c-b042-a7145ebd3d3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6FC9C24-D7AE-4065-8CB3-2D098FFB2EC9}">
  <ds:schemaRefs>
    <ds:schemaRef ds:uri="http://schemas.microsoft.com/sharepoint/v3/contenttype/forms"/>
  </ds:schemaRefs>
</ds:datastoreItem>
</file>

<file path=customXml/itemProps2.xml><?xml version="1.0" encoding="utf-8"?>
<ds:datastoreItem xmlns:ds="http://schemas.openxmlformats.org/officeDocument/2006/customXml" ds:itemID="{8C77A384-79F9-4BA8-8ABE-7F08214CD045}">
  <ds:schemaRefs>
    <ds:schemaRef ds:uri="1bcfc6d5-72d6-42b9-abff-d311b7275b38"/>
    <ds:schemaRef ds:uri="c190c5a5-7dac-470c-b042-a7145ebd3d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C7784B8-AB68-4237-9143-2879C1E9BD00}">
  <ds:schemaRefs>
    <ds:schemaRef ds:uri="http://schemas.microsoft.com/office/2006/documentManagement/types"/>
    <ds:schemaRef ds:uri="http://schemas.openxmlformats.org/package/2006/metadata/core-properties"/>
    <ds:schemaRef ds:uri="c190c5a5-7dac-470c-b042-a7145ebd3d33"/>
    <ds:schemaRef ds:uri="http://www.w3.org/XML/1998/namespace"/>
    <ds:schemaRef ds:uri="http://purl.org/dc/elements/1.1/"/>
    <ds:schemaRef ds:uri="http://schemas.microsoft.com/office/infopath/2007/PartnerControls"/>
    <ds:schemaRef ds:uri="http://purl.org/dc/terms/"/>
    <ds:schemaRef ds:uri="1bcfc6d5-72d6-42b9-abff-d311b7275b38"/>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0</TotalTime>
  <Words>256</Words>
  <Application>Microsoft Office PowerPoint</Application>
  <PresentationFormat>Custom</PresentationFormat>
  <Paragraphs>19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Abadi</vt:lpstr>
      <vt:lpstr>Aptos</vt:lpstr>
      <vt:lpstr>Aptos Display</vt:lpstr>
      <vt:lpstr>Arial</vt:lpstr>
      <vt:lpstr>Rockwell</vt:lpstr>
      <vt:lpstr>Segoe UI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Wassyng</dc:creator>
  <cp:lastModifiedBy>Alex Bartella</cp:lastModifiedBy>
  <cp:revision>3</cp:revision>
  <dcterms:created xsi:type="dcterms:W3CDTF">2024-02-02T00:50:22Z</dcterms:created>
  <dcterms:modified xsi:type="dcterms:W3CDTF">2025-03-27T19:58:02Z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0x01010000698EDF26F09F41ACCD7257FAE1805E</vt:lpwstr>
  </property>
  <property fmtid="{D5CDD505-2E9C-101B-9397-08002B2CF9AE}" pid="3" name="MediaServiceImageTags">
    <vt:lpwstr/>
  </property>
</Properties>
</file>